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4"/>
  </p:notesMasterIdLst>
  <p:sldIdLst>
    <p:sldId id="256" r:id="rId2"/>
    <p:sldId id="257" r:id="rId3"/>
    <p:sldId id="298" r:id="rId4"/>
    <p:sldId id="299" r:id="rId5"/>
    <p:sldId id="300" r:id="rId6"/>
    <p:sldId id="258" r:id="rId7"/>
    <p:sldId id="305" r:id="rId8"/>
    <p:sldId id="301" r:id="rId9"/>
    <p:sldId id="302" r:id="rId10"/>
    <p:sldId id="312" r:id="rId11"/>
    <p:sldId id="297" r:id="rId12"/>
    <p:sldId id="304" r:id="rId13"/>
    <p:sldId id="303" r:id="rId14"/>
    <p:sldId id="306" r:id="rId15"/>
    <p:sldId id="307" r:id="rId16"/>
    <p:sldId id="308" r:id="rId17"/>
    <p:sldId id="309" r:id="rId18"/>
    <p:sldId id="310" r:id="rId19"/>
    <p:sldId id="311" r:id="rId20"/>
    <p:sldId id="293" r:id="rId21"/>
    <p:sldId id="295" r:id="rId22"/>
    <p:sldId id="296" r:id="rId23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993"/>
    <p:restoredTop sz="75137"/>
  </p:normalViewPr>
  <p:slideViewPr>
    <p:cSldViewPr snapToGrid="0" snapToObjects="1">
      <p:cViewPr>
        <p:scale>
          <a:sx n="81" d="100"/>
          <a:sy n="81" d="100"/>
        </p:scale>
        <p:origin x="960" y="3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i="1">
                <a:solidFill>
                  <a:srgbClr val="111111"/>
                </a:solidFill>
                <a:highlight>
                  <a:srgbClr val="FFFFFF"/>
                </a:highlight>
              </a:rPr>
              <a:t>The traditional home of the Coast Salish people, the traditional home of all tribes and bands within the Duwamish, Suquamish, Tulalip and Muckleshoot nations.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US" dirty="0"/>
              <a:t>Network of co-citation of packages, showing communities of highly co-cited packages, most of the labels are not shown</a:t>
            </a:r>
          </a:p>
          <a:p>
            <a:pPr marL="158750" indent="0">
              <a:buNone/>
            </a:pPr>
            <a:r>
              <a:rPr lang="en-US" dirty="0"/>
              <a:t>But we can see:</a:t>
            </a:r>
          </a:p>
          <a:p>
            <a:pPr marL="457200" indent="-298450"/>
            <a:r>
              <a:rPr lang="en-US" dirty="0"/>
              <a:t>One giant hairball - most people are using a very similar set of core packages</a:t>
            </a:r>
          </a:p>
          <a:p>
            <a:pPr marL="457200" indent="-298450"/>
            <a:r>
              <a:rPr lang="en-US" dirty="0"/>
              <a:t>Machine learning</a:t>
            </a:r>
          </a:p>
          <a:p>
            <a:pPr marL="457200" indent="-298450"/>
            <a:r>
              <a:rPr lang="en-US" dirty="0"/>
              <a:t>phylogenetics</a:t>
            </a:r>
          </a:p>
          <a:p>
            <a:pPr marL="457200" indent="-298450"/>
            <a:r>
              <a:rPr lang="en-US" dirty="0"/>
              <a:t>Bayesian</a:t>
            </a:r>
          </a:p>
          <a:p>
            <a:pPr marL="457200" indent="-298450"/>
            <a:endParaRPr lang="en-US" dirty="0"/>
          </a:p>
          <a:p>
            <a:pPr marL="457200" indent="-29845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48720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ba67afd150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ba67afd150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60744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US" dirty="0"/>
              <a:t>Turning now to packages per paper, over time</a:t>
            </a:r>
          </a:p>
        </p:txBody>
      </p:sp>
    </p:spTree>
    <p:extLst>
      <p:ext uri="{BB962C8B-B14F-4D97-AF65-F5344CB8AC3E}">
        <p14:creationId xmlns:p14="http://schemas.microsoft.com/office/powerpoint/2010/main" val="8124147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US" dirty="0"/>
              <a:t>Turning now to packages per year…</a:t>
            </a:r>
          </a:p>
        </p:txBody>
      </p:sp>
    </p:spTree>
    <p:extLst>
      <p:ext uri="{BB962C8B-B14F-4D97-AF65-F5344CB8AC3E}">
        <p14:creationId xmlns:p14="http://schemas.microsoft.com/office/powerpoint/2010/main" val="2019692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ba67afd150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ba67afd150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721694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7acae36501533f8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7acae36501533f8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To find out the packages that archaeologists are making, I searched GitHub for the keyword 'archaeology' and repositories containing R code. GitHub search API is not very good, and it missed results that I knew were there. So this is not a highly accurate result, but it is reproducible. The result include CRAN packages, because there is an un-official CRAN mirror on GitHub. But they do not include pkgs not on CRAN that are on other repos, such as GitLab, </a:t>
            </a:r>
            <a:r>
              <a:rPr lang="en-US" dirty="0" err="1"/>
              <a:t>BitBucket</a:t>
            </a:r>
            <a:r>
              <a:rPr lang="en-US" dirty="0"/>
              <a:t>, etc.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44783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36795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earliest pkg in our data comes from 2014, with an uptick in 2017 that has continued</a:t>
            </a:r>
          </a:p>
          <a:p>
            <a:r>
              <a:rPr lang="en-US" dirty="0"/>
              <a:t>Pkgs seem to be maintained regularly, with most pkgs last updated in the last year</a:t>
            </a:r>
          </a:p>
        </p:txBody>
      </p:sp>
    </p:spTree>
    <p:extLst>
      <p:ext uri="{BB962C8B-B14F-4D97-AF65-F5344CB8AC3E}">
        <p14:creationId xmlns:p14="http://schemas.microsoft.com/office/powerpoint/2010/main" val="67498252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Most pkgs are for data analysis of some kind, especially ceramics and lithics, also stratigraphy</a:t>
            </a:r>
          </a:p>
          <a:p>
            <a:r>
              <a:rPr lang="en-US" dirty="0"/>
              <a:t>A compendium is a pkg to accompany a publication, to take advantage of the familiar pkg structure to enable others to easily reproduce the published results</a:t>
            </a:r>
          </a:p>
          <a:p>
            <a:r>
              <a:rPr lang="en-US" dirty="0"/>
              <a:t>A data package is a package that has several data sets from previously published work, usually intended for teaching purposes</a:t>
            </a:r>
          </a:p>
        </p:txBody>
      </p:sp>
    </p:spTree>
    <p:extLst>
      <p:ext uri="{BB962C8B-B14F-4D97-AF65-F5344CB8AC3E}">
        <p14:creationId xmlns:p14="http://schemas.microsoft.com/office/powerpoint/2010/main" val="23771312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be65605409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be65605409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7acae36501533f8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7acae36501533f8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be65605409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be65605409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bdb9b4e592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bdb9b4e592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ba67afd150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ba67afd150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This is our data source, a file on a GitHub repo that has a plain text list of papers and chapters. The papers are about archaeology, and have been verified as having openly available R code files.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This is a crowdsourced dataset, thank you to those who have made pull requests or otherwise contributed content to the list. You might be able to </a:t>
            </a:r>
            <a:r>
              <a:rPr lang="en-US" dirty="0" err="1"/>
              <a:t>recognise</a:t>
            </a:r>
            <a:r>
              <a:rPr lang="en-US" dirty="0"/>
              <a:t> yourself among the avatars at the top. Contributions from anyone are warmly welcome. 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816164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Here's a vis showing the number of papers on the list by year, and the major journals represented. Things to note</a:t>
            </a:r>
          </a:p>
          <a:p>
            <a:r>
              <a:rPr lang="en-US" dirty="0"/>
              <a:t>JAS is the most frequently appearing single journal, probably because it is the highest volume of archaeology papers of any kind</a:t>
            </a:r>
          </a:p>
          <a:p>
            <a:r>
              <a:rPr lang="en-US" dirty="0"/>
              <a:t>Pretty good geographical coverage, Asia, Europe, Africa, Americas</a:t>
            </a:r>
          </a:p>
          <a:p>
            <a:r>
              <a:rPr lang="en-US" dirty="0"/>
              <a:t>Tilts towards natural and physical science areas of archaeology</a:t>
            </a:r>
          </a:p>
          <a:p>
            <a:r>
              <a:rPr lang="en-US" dirty="0"/>
              <a:t>Two specialist stone artefact journals represented here! </a:t>
            </a:r>
          </a:p>
          <a:p>
            <a:r>
              <a:rPr lang="en-US" dirty="0"/>
              <a:t>Trans Royal Soc B is stand-out with a recent special issue, nearly all papers had R code, thanks to 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Jennifer C. French, Philip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Riris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fo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their leadership with that.</a:t>
            </a:r>
          </a:p>
          <a:p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Huge increase after 2017 when a few important papers on open science and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reproducibiltiy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 were published by archaeologists</a:t>
            </a:r>
          </a:p>
          <a:p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We are not even half way through 2021 and nearly at the same number as last year!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13322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7acae36501533f8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7acae36501533f8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Excluding packrat and </a:t>
            </a:r>
            <a:r>
              <a:rPr lang="en-US" dirty="0" err="1"/>
              <a:t>renv</a:t>
            </a:r>
            <a:r>
              <a:rPr lang="en-US" dirty="0"/>
              <a:t> files, so we only get pkgs intentionally cited by archaeologists, and not all their dependencies also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By far the majority of files were R/</a:t>
            </a:r>
            <a:r>
              <a:rPr lang="en-US" dirty="0" err="1"/>
              <a:t>Rmd</a:t>
            </a:r>
            <a:r>
              <a:rPr lang="en-US" dirty="0"/>
              <a:t>, with a smaller number in PDF and Word doc, which are high friction formats for working with code, don't use those. One paper had an image of code.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86991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ba67afd150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ba67afd150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US" dirty="0"/>
              <a:t>Packages per paper… not very many!</a:t>
            </a:r>
          </a:p>
        </p:txBody>
      </p:sp>
    </p:spTree>
    <p:extLst>
      <p:ext uri="{BB962C8B-B14F-4D97-AF65-F5344CB8AC3E}">
        <p14:creationId xmlns:p14="http://schemas.microsoft.com/office/powerpoint/2010/main" val="24448538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US" dirty="0"/>
              <a:t>Here are the 50 most frequently used R packages in the 192 papers on our list. Interesting things here are:</a:t>
            </a:r>
          </a:p>
          <a:p>
            <a:pPr marL="457200" indent="-298450"/>
            <a:r>
              <a:rPr lang="en-US" dirty="0"/>
              <a:t>ggplot2 for plotting as #1, confirming R as a language with excellent data viz capabilities</a:t>
            </a:r>
          </a:p>
          <a:p>
            <a:pPr marL="457200" indent="-298450"/>
            <a:r>
              <a:rPr lang="en-US" dirty="0" err="1"/>
              <a:t>Knitr</a:t>
            </a:r>
            <a:r>
              <a:rPr lang="en-US" dirty="0"/>
              <a:t> for writing R Markdown documents that weave code and text in the same file, indicating that reproducibility is a priority for the authors of these papers</a:t>
            </a:r>
          </a:p>
          <a:p>
            <a:pPr marL="457200" indent="-298450"/>
            <a:r>
              <a:rPr lang="en-US" dirty="0"/>
              <a:t>The category of packages for writing is the largest category of all (these are labelled by hand by me)</a:t>
            </a:r>
          </a:p>
          <a:p>
            <a:pPr marL="457200" indent="-298450"/>
            <a:r>
              <a:rPr lang="en-US" dirty="0"/>
              <a:t>Pkgs for working with radiocarbon data, as a specialist archaeological data type that has excellent tooling in R</a:t>
            </a:r>
          </a:p>
          <a:p>
            <a:pPr marL="457200" indent="-298450"/>
            <a:r>
              <a:rPr lang="en-US" dirty="0"/>
              <a:t>For R users, the </a:t>
            </a:r>
            <a:r>
              <a:rPr lang="en-US" dirty="0" err="1"/>
              <a:t>tidyverse</a:t>
            </a:r>
            <a:r>
              <a:rPr lang="en-US" dirty="0"/>
              <a:t> vs </a:t>
            </a:r>
            <a:r>
              <a:rPr lang="en-US" dirty="0" err="1"/>
              <a:t>datatable</a:t>
            </a:r>
            <a:r>
              <a:rPr lang="en-US" dirty="0"/>
              <a:t> rivalry has a clear winner here, the </a:t>
            </a:r>
            <a:r>
              <a:rPr lang="en-US" dirty="0" err="1"/>
              <a:t>tidyverse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44662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US" dirty="0"/>
              <a:t>Network of co-citation of packages, showing communities of highly co-cited packages, most of the labels are not shown</a:t>
            </a:r>
          </a:p>
          <a:p>
            <a:pPr marL="158750" indent="0">
              <a:buNone/>
            </a:pPr>
            <a:r>
              <a:rPr lang="en-US" dirty="0"/>
              <a:t>But we can see:</a:t>
            </a:r>
          </a:p>
          <a:p>
            <a:pPr marL="457200" indent="-298450"/>
            <a:r>
              <a:rPr lang="en-US" dirty="0"/>
              <a:t>One giant hairball - most people are using a very similar set of core packages</a:t>
            </a:r>
          </a:p>
          <a:p>
            <a:pPr marL="457200" indent="-298450"/>
            <a:r>
              <a:rPr lang="en-US" dirty="0"/>
              <a:t>Machine learning</a:t>
            </a:r>
          </a:p>
          <a:p>
            <a:pPr marL="457200" indent="-298450"/>
            <a:r>
              <a:rPr lang="en-US" dirty="0"/>
              <a:t>phylogenetics</a:t>
            </a:r>
          </a:p>
          <a:p>
            <a:pPr marL="457200" indent="-298450"/>
            <a:r>
              <a:rPr lang="en-US" dirty="0"/>
              <a:t>Bayesian</a:t>
            </a:r>
          </a:p>
          <a:p>
            <a:pPr marL="457200" indent="-298450"/>
            <a:endParaRPr lang="en-US" dirty="0"/>
          </a:p>
          <a:p>
            <a:pPr marL="457200" indent="-29845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86844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992767"/>
            <a:ext cx="8520600" cy="27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3778833"/>
            <a:ext cx="8520600" cy="105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474833"/>
            <a:ext cx="8520600" cy="261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4202967"/>
            <a:ext cx="8520600" cy="173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867800"/>
            <a:ext cx="8520600" cy="112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39999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536633"/>
            <a:ext cx="39999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740800"/>
            <a:ext cx="2808000" cy="100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852800"/>
            <a:ext cx="2808000" cy="423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600200"/>
            <a:ext cx="6367800" cy="545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33"/>
            <a:ext cx="45720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644233"/>
            <a:ext cx="40452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3737433"/>
            <a:ext cx="4045200" cy="164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965600"/>
            <a:ext cx="3837000" cy="49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5640767"/>
            <a:ext cx="5998800" cy="80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dark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escience.washington.edu/community-level-data-science-and-its-spheres-of-influence-beyond-novelty-squared/" TargetMode="Externa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0" y="2176223"/>
            <a:ext cx="8832308" cy="27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6000" dirty="0"/>
              <a:t>Digital Ecosystems in Archaeological Science: A History and Taxonomy of R packages in Archaeology</a:t>
            </a:r>
            <a:endParaRPr sz="6000" dirty="0"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5001517"/>
            <a:ext cx="8520600" cy="150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Ben Marwick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University of Washington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@benmarwick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6" name="Google Shape;56;p13"/>
          <p:cNvPicPr preferRelativeResize="0"/>
          <p:nvPr/>
        </p:nvPicPr>
        <p:blipFill rotWithShape="1">
          <a:blip r:embed="rId3">
            <a:alphaModFix/>
          </a:blip>
          <a:srcRect l="13110" t="7218" r="30646" b="36523"/>
          <a:stretch/>
        </p:blipFill>
        <p:spPr>
          <a:xfrm>
            <a:off x="2657300" y="5311575"/>
            <a:ext cx="1190100" cy="11904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57" name="Google Shape;57;p13"/>
          <p:cNvSpPr txBox="1"/>
          <p:nvPr/>
        </p:nvSpPr>
        <p:spPr>
          <a:xfrm>
            <a:off x="4464175" y="5001517"/>
            <a:ext cx="46797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2500" dirty="0">
                <a:solidFill>
                  <a:schemeClr val="lt2"/>
                </a:solidFill>
              </a:rPr>
            </a:br>
            <a:br>
              <a:rPr lang="en-US" sz="2500" dirty="0">
                <a:solidFill>
                  <a:schemeClr val="lt2"/>
                </a:solidFill>
              </a:rPr>
            </a:br>
            <a:br>
              <a:rPr lang="en-US" sz="2500" dirty="0">
                <a:solidFill>
                  <a:schemeClr val="lt2"/>
                </a:solidFill>
              </a:rPr>
            </a:br>
            <a:r>
              <a:rPr lang="en-US" sz="2500" dirty="0">
                <a:solidFill>
                  <a:schemeClr val="lt2"/>
                </a:solidFill>
              </a:rPr>
              <a:t>June </a:t>
            </a:r>
            <a:r>
              <a:rPr lang="en" sz="2500" dirty="0">
                <a:solidFill>
                  <a:schemeClr val="lt2"/>
                </a:solidFill>
              </a:rPr>
              <a:t>2021</a:t>
            </a:r>
            <a:endParaRPr sz="2500" dirty="0">
              <a:solidFill>
                <a:schemeClr val="lt2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A122277-8E69-D24A-B262-9E6F84F9A8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5237645"/>
            <a:ext cx="4396604" cy="783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1DCAEC38-525D-0149-83ED-2C5B0FA7F5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446FF48-BD95-984B-BED3-1A272E16B9FF}"/>
              </a:ext>
            </a:extLst>
          </p:cNvPr>
          <p:cNvSpPr txBox="1"/>
          <p:nvPr/>
        </p:nvSpPr>
        <p:spPr>
          <a:xfrm>
            <a:off x="157656" y="4792717"/>
            <a:ext cx="2103461" cy="46166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2400" dirty="0"/>
              <a:t>Phylogenetics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BB3602D-D171-6040-80B3-802863E7402C}"/>
              </a:ext>
            </a:extLst>
          </p:cNvPr>
          <p:cNvSpPr txBox="1"/>
          <p:nvPr/>
        </p:nvSpPr>
        <p:spPr>
          <a:xfrm>
            <a:off x="940676" y="1141953"/>
            <a:ext cx="1452642" cy="46166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2400" dirty="0"/>
              <a:t>Bayesian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D33DF4-5014-0043-8AE8-07152C8C54CA}"/>
              </a:ext>
            </a:extLst>
          </p:cNvPr>
          <p:cNvSpPr txBox="1"/>
          <p:nvPr/>
        </p:nvSpPr>
        <p:spPr>
          <a:xfrm>
            <a:off x="5483287" y="2382174"/>
            <a:ext cx="2533066" cy="461665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none" rtlCol="0">
            <a:spAutoFit/>
          </a:bodyPr>
          <a:lstStyle/>
          <a:p>
            <a:r>
              <a:rPr lang="en-US" sz="2400" dirty="0"/>
              <a:t>Machine learning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95F7B4-6735-E840-ACCF-038AB0B6A791}"/>
              </a:ext>
            </a:extLst>
          </p:cNvPr>
          <p:cNvSpPr txBox="1"/>
          <p:nvPr/>
        </p:nvSpPr>
        <p:spPr>
          <a:xfrm>
            <a:off x="2638096" y="3785305"/>
            <a:ext cx="1915909" cy="461665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none" rtlCol="0">
            <a:spAutoFit/>
          </a:bodyPr>
          <a:lstStyle/>
          <a:p>
            <a:r>
              <a:rPr lang="en-US" sz="2400" dirty="0"/>
              <a:t>Visualization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E03D4F-8F14-E443-B91E-C0CA21CF4AFD}"/>
              </a:ext>
            </a:extLst>
          </p:cNvPr>
          <p:cNvSpPr txBox="1"/>
          <p:nvPr/>
        </p:nvSpPr>
        <p:spPr>
          <a:xfrm>
            <a:off x="3310758" y="1920509"/>
            <a:ext cx="1075936" cy="461665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none" rtlCol="0">
            <a:spAutoFit/>
          </a:bodyPr>
          <a:lstStyle/>
          <a:p>
            <a:r>
              <a:rPr lang="en-US" sz="2400" dirty="0"/>
              <a:t>Dating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A0F5E55-F9D9-F84E-B7FC-7A164FDF7F49}"/>
              </a:ext>
            </a:extLst>
          </p:cNvPr>
          <p:cNvSpPr txBox="1"/>
          <p:nvPr/>
        </p:nvSpPr>
        <p:spPr>
          <a:xfrm>
            <a:off x="5619843" y="3370216"/>
            <a:ext cx="835485" cy="461665"/>
          </a:xfrm>
          <a:prstGeom prst="rect">
            <a:avLst/>
          </a:prstGeom>
          <a:solidFill>
            <a:srgbClr val="FFFFFF">
              <a:alpha val="51373"/>
            </a:srgbClr>
          </a:solidFill>
        </p:spPr>
        <p:txBody>
          <a:bodyPr wrap="none" rtlCol="0">
            <a:spAutoFit/>
          </a:bodyPr>
          <a:lstStyle/>
          <a:p>
            <a:r>
              <a:rPr lang="en-US" sz="2400" dirty="0"/>
              <a:t>HPC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6841C1-C47A-204A-A2D8-354296255EC4}"/>
              </a:ext>
            </a:extLst>
          </p:cNvPr>
          <p:cNvSpPr txBox="1"/>
          <p:nvPr/>
        </p:nvSpPr>
        <p:spPr>
          <a:xfrm>
            <a:off x="1932817" y="2815982"/>
            <a:ext cx="1127232" cy="461665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none" rtlCol="0">
            <a:spAutoFit/>
          </a:bodyPr>
          <a:lstStyle/>
          <a:p>
            <a:r>
              <a:rPr lang="en-US" sz="2400" dirty="0"/>
              <a:t>Spatial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390684-7ACC-214C-B98B-40BB56267323}"/>
              </a:ext>
            </a:extLst>
          </p:cNvPr>
          <p:cNvSpPr txBox="1"/>
          <p:nvPr/>
        </p:nvSpPr>
        <p:spPr>
          <a:xfrm>
            <a:off x="4867073" y="4466243"/>
            <a:ext cx="1505540" cy="461665"/>
          </a:xfrm>
          <a:prstGeom prst="rect">
            <a:avLst/>
          </a:prstGeom>
          <a:solidFill>
            <a:srgbClr val="FFFFFF">
              <a:alpha val="51373"/>
            </a:srgbClr>
          </a:solidFill>
        </p:spPr>
        <p:txBody>
          <a:bodyPr wrap="none" rtlCol="0">
            <a:spAutoFit/>
          </a:bodyPr>
          <a:lstStyle/>
          <a:p>
            <a:r>
              <a:rPr lang="en-US" sz="2400" dirty="0"/>
              <a:t>Modelling</a:t>
            </a:r>
          </a:p>
        </p:txBody>
      </p:sp>
    </p:spTree>
    <p:extLst>
      <p:ext uri="{BB962C8B-B14F-4D97-AF65-F5344CB8AC3E}">
        <p14:creationId xmlns:p14="http://schemas.microsoft.com/office/powerpoint/2010/main" val="8401775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>
            <a:spLocks noGrp="1"/>
          </p:cNvSpPr>
          <p:nvPr>
            <p:ph type="title"/>
          </p:nvPr>
        </p:nvSpPr>
        <p:spPr>
          <a:xfrm>
            <a:off x="0" y="403430"/>
            <a:ext cx="9144000" cy="575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9050" lvl="0" algn="ctr">
              <a:lnSpc>
                <a:spcPct val="115000"/>
              </a:lnSpc>
              <a:buClr>
                <a:srgbClr val="ADADAD"/>
              </a:buClr>
              <a:buSzPts val="3300"/>
            </a:pPr>
            <a:r>
              <a:rPr lang="en-US" sz="8000" dirty="0">
                <a:solidFill>
                  <a:srgbClr val="ADADAD"/>
                </a:solidFill>
              </a:rPr>
              <a:t>How has use of R packages by archaeologists </a:t>
            </a:r>
            <a:r>
              <a:rPr lang="en" sz="8000" dirty="0">
                <a:solidFill>
                  <a:srgbClr val="FFFFFF"/>
                </a:solidFill>
                <a:highlight>
                  <a:srgbClr val="A61C00"/>
                </a:highlight>
              </a:rPr>
              <a:t>changed over time</a:t>
            </a:r>
            <a:r>
              <a:rPr lang="en-US" sz="8000" dirty="0">
                <a:solidFill>
                  <a:srgbClr val="ADADAD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6091111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81B004E-A94C-DE47-BC40-0DD68CA631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461" y="0"/>
            <a:ext cx="7913077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D034FCB-CB05-E14A-A4DB-11E1960B3E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3034" y="788275"/>
            <a:ext cx="2758965" cy="2207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3264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F7ED705-7A7F-B148-8D9C-8EAFABEAB8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2772" y="149772"/>
            <a:ext cx="6668814" cy="6668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5539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>
            <a:spLocks noGrp="1"/>
          </p:cNvSpPr>
          <p:nvPr>
            <p:ph type="title"/>
          </p:nvPr>
        </p:nvSpPr>
        <p:spPr>
          <a:xfrm>
            <a:off x="0" y="403430"/>
            <a:ext cx="9144000" cy="575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9050" lvl="0" algn="ctr">
              <a:lnSpc>
                <a:spcPct val="115000"/>
              </a:lnSpc>
              <a:buClr>
                <a:srgbClr val="ADADAD"/>
              </a:buClr>
              <a:buSzPts val="3300"/>
            </a:pPr>
            <a:r>
              <a:rPr lang="en-US" sz="8800" dirty="0">
                <a:solidFill>
                  <a:srgbClr val="ADADAD"/>
                </a:solidFill>
              </a:rPr>
              <a:t>What kinds of R packages are archaeologists </a:t>
            </a:r>
            <a:r>
              <a:rPr lang="en" sz="8800" dirty="0">
                <a:solidFill>
                  <a:srgbClr val="FFFFFF"/>
                </a:solidFill>
                <a:highlight>
                  <a:srgbClr val="A61C00"/>
                </a:highlight>
              </a:rPr>
              <a:t>making</a:t>
            </a:r>
            <a:r>
              <a:rPr lang="en-US" sz="8800" dirty="0">
                <a:solidFill>
                  <a:srgbClr val="ADADAD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2190034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body" idx="1"/>
          </p:nvPr>
        </p:nvSpPr>
        <p:spPr>
          <a:xfrm>
            <a:off x="311700" y="241600"/>
            <a:ext cx="8617988" cy="585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0" lvl="0" indent="-742950">
              <a:buSzPct val="100000"/>
              <a:buFont typeface="+mj-lt"/>
              <a:buAutoNum type="arabicPeriod"/>
            </a:pPr>
            <a:r>
              <a:rPr lang="en" sz="6000" dirty="0">
                <a:solidFill>
                  <a:schemeClr val="dk1"/>
                </a:solidFill>
                <a:highlight>
                  <a:srgbClr val="A61C00"/>
                </a:highlight>
              </a:rPr>
              <a:t>Scraped</a:t>
            </a:r>
            <a:r>
              <a:rPr lang="en-US" sz="6000" dirty="0"/>
              <a:t> GitHub search results*</a:t>
            </a:r>
          </a:p>
          <a:p>
            <a:pPr marL="762000" lvl="0" indent="-742950">
              <a:buSzPct val="100000"/>
              <a:buFont typeface="+mj-lt"/>
              <a:buAutoNum type="arabicPeriod"/>
            </a:pPr>
            <a:r>
              <a:rPr lang="en" sz="6000" dirty="0">
                <a:solidFill>
                  <a:schemeClr val="dk1"/>
                </a:solidFill>
                <a:highlight>
                  <a:srgbClr val="A61C00"/>
                </a:highlight>
              </a:rPr>
              <a:t>Scraped</a:t>
            </a:r>
            <a:r>
              <a:rPr lang="en-US" sz="6000" dirty="0"/>
              <a:t> GitHub repository file listings</a:t>
            </a:r>
          </a:p>
          <a:p>
            <a:pPr marL="762000" lvl="0" indent="-742950">
              <a:buSzPct val="100000"/>
              <a:buFont typeface="+mj-lt"/>
              <a:buAutoNum type="arabicPeriod"/>
            </a:pPr>
            <a:r>
              <a:rPr lang="en-US" sz="6000" dirty="0"/>
              <a:t>Used GitHub search API to get details*</a:t>
            </a:r>
            <a:endParaRPr sz="6000" dirty="0"/>
          </a:p>
        </p:txBody>
      </p:sp>
    </p:spTree>
    <p:extLst>
      <p:ext uri="{BB962C8B-B14F-4D97-AF65-F5344CB8AC3E}">
        <p14:creationId xmlns:p14="http://schemas.microsoft.com/office/powerpoint/2010/main" val="3749629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1C66C-D420-5A42-9B6F-EE3599836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381DC0-E93E-2F44-A947-025F0D6193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23C764A-5C32-EF4F-9EAF-215A8FE7F1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3285"/>
            <a:ext cx="9144000" cy="653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0050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EB61ECB-2645-F747-8D59-7E3382D153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3285"/>
            <a:ext cx="9144000" cy="653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2615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3F1FC2-78BC-6941-9B1A-0475A5D72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1F701C-A22E-A041-9C31-D826F337D0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FAF65C5-6561-DC42-B37A-87161E351E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3285"/>
            <a:ext cx="9144000" cy="653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8806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BA21FCF-FAD8-4047-B81D-A3F18CCF7E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2676" y="2207736"/>
            <a:ext cx="6347983" cy="453427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9F3768B-6B92-6644-980A-A7183A930EFB}"/>
              </a:ext>
            </a:extLst>
          </p:cNvPr>
          <p:cNvSpPr/>
          <p:nvPr/>
        </p:nvSpPr>
        <p:spPr>
          <a:xfrm>
            <a:off x="215968" y="115990"/>
            <a:ext cx="8707315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err="1">
                <a:solidFill>
                  <a:srgbClr val="ADADAD"/>
                </a:solidFill>
              </a:rPr>
              <a:t>rOpenSci</a:t>
            </a:r>
            <a:r>
              <a:rPr lang="en-US" sz="3200" dirty="0">
                <a:solidFill>
                  <a:srgbClr val="ADADAD"/>
                </a:solidFill>
              </a:rPr>
              <a:t> package development handbook and the </a:t>
            </a:r>
            <a:r>
              <a:rPr lang="en-US" sz="3200" dirty="0" err="1">
                <a:solidFill>
                  <a:srgbClr val="ADADAD"/>
                </a:solidFill>
              </a:rPr>
              <a:t>usethis</a:t>
            </a:r>
            <a:r>
              <a:rPr lang="en-US" sz="3200" dirty="0">
                <a:solidFill>
                  <a:srgbClr val="ADADAD"/>
                </a:solidFill>
              </a:rPr>
              <a:t> pkg make it very easy to make your package </a:t>
            </a:r>
            <a:r>
              <a:rPr lang="en" sz="3200" dirty="0">
                <a:solidFill>
                  <a:srgbClr val="FFFFFF"/>
                </a:solidFill>
                <a:highlight>
                  <a:srgbClr val="A61C00"/>
                </a:highlight>
              </a:rPr>
              <a:t>user-friendly</a:t>
            </a:r>
            <a:r>
              <a:rPr lang="en-US" sz="3200" dirty="0">
                <a:solidFill>
                  <a:srgbClr val="ADADAD"/>
                </a:solidFill>
              </a:rPr>
              <a:t> and </a:t>
            </a:r>
            <a:r>
              <a:rPr lang="en" sz="3200" dirty="0">
                <a:solidFill>
                  <a:srgbClr val="FFFFFF"/>
                </a:solidFill>
                <a:highlight>
                  <a:srgbClr val="A61C00"/>
                </a:highlight>
              </a:rPr>
              <a:t>accessible to novices</a:t>
            </a:r>
            <a:endParaRPr lang="en-US"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750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body" idx="1"/>
          </p:nvPr>
        </p:nvSpPr>
        <p:spPr>
          <a:xfrm>
            <a:off x="311700" y="241600"/>
            <a:ext cx="8520600" cy="585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indent="-438150">
              <a:buSzPts val="3300"/>
            </a:pPr>
            <a:r>
              <a:rPr lang="en" sz="4400" dirty="0"/>
              <a:t>What R packages are archaeologists </a:t>
            </a:r>
            <a:r>
              <a:rPr lang="en" sz="4400" dirty="0">
                <a:solidFill>
                  <a:schemeClr val="dk1"/>
                </a:solidFill>
                <a:highlight>
                  <a:srgbClr val="A61C00"/>
                </a:highlight>
              </a:rPr>
              <a:t>using</a:t>
            </a:r>
            <a:r>
              <a:rPr lang="en" sz="4400" dirty="0"/>
              <a:t> and how?</a:t>
            </a:r>
            <a:endParaRPr sz="4400" dirty="0"/>
          </a:p>
          <a:p>
            <a:pPr lvl="0" indent="-438150">
              <a:buSzPts val="3300"/>
            </a:pPr>
            <a:r>
              <a:rPr lang="en-US" sz="4400" dirty="0"/>
              <a:t>How has use of R packages by archaeologists </a:t>
            </a:r>
            <a:r>
              <a:rPr lang="en" sz="4400" dirty="0">
                <a:solidFill>
                  <a:schemeClr val="dk1"/>
                </a:solidFill>
                <a:highlight>
                  <a:srgbClr val="A61C00"/>
                </a:highlight>
              </a:rPr>
              <a:t>changed over time</a:t>
            </a:r>
            <a:r>
              <a:rPr lang="en-US" sz="4400" dirty="0"/>
              <a:t>?</a:t>
            </a:r>
          </a:p>
          <a:p>
            <a:pPr lvl="0" indent="-438150">
              <a:buSzPts val="3300"/>
            </a:pPr>
            <a:r>
              <a:rPr lang="en-US" sz="4400" dirty="0"/>
              <a:t>What kinds of R packages are archaeologists </a:t>
            </a:r>
            <a:r>
              <a:rPr lang="en" sz="4400" dirty="0">
                <a:solidFill>
                  <a:schemeClr val="dk1"/>
                </a:solidFill>
                <a:highlight>
                  <a:srgbClr val="A61C00"/>
                </a:highlight>
              </a:rPr>
              <a:t>making</a:t>
            </a:r>
            <a:r>
              <a:rPr lang="en-US" sz="4400" dirty="0"/>
              <a:t>?</a:t>
            </a:r>
          </a:p>
          <a:p>
            <a:pPr lvl="0" indent="-438150">
              <a:buSzPts val="3300"/>
            </a:pPr>
            <a:r>
              <a:rPr lang="en-US" sz="4400" dirty="0"/>
              <a:t>Why is this </a:t>
            </a:r>
            <a:r>
              <a:rPr lang="en" sz="4400" dirty="0">
                <a:solidFill>
                  <a:schemeClr val="dk1"/>
                </a:solidFill>
                <a:highlight>
                  <a:srgbClr val="A61C00"/>
                </a:highlight>
              </a:rPr>
              <a:t>important</a:t>
            </a:r>
            <a:r>
              <a:rPr lang="en-US" sz="4400" dirty="0"/>
              <a:t> to know?</a:t>
            </a:r>
            <a:endParaRPr sz="44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50"/>
          <p:cNvPicPr preferRelativeResize="0"/>
          <p:nvPr/>
        </p:nvPicPr>
        <p:blipFill rotWithShape="1">
          <a:blip r:embed="rId3">
            <a:alphaModFix/>
          </a:blip>
          <a:srcRect l="1291" t="56604" r="831" b="1074"/>
          <a:stretch/>
        </p:blipFill>
        <p:spPr>
          <a:xfrm>
            <a:off x="194200" y="1747875"/>
            <a:ext cx="8949800" cy="3398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50"/>
          <p:cNvPicPr preferRelativeResize="0"/>
          <p:nvPr/>
        </p:nvPicPr>
        <p:blipFill rotWithShape="1">
          <a:blip r:embed="rId3">
            <a:alphaModFix/>
          </a:blip>
          <a:srcRect l="2787" t="2007" r="1105" b="57182"/>
          <a:stretch/>
        </p:blipFill>
        <p:spPr>
          <a:xfrm>
            <a:off x="225237" y="1832839"/>
            <a:ext cx="8787945" cy="32772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5" name="Google Shape;365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50575"/>
            <a:ext cx="8514051" cy="5115900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52"/>
          <p:cNvSpPr txBox="1"/>
          <p:nvPr/>
        </p:nvSpPr>
        <p:spPr>
          <a:xfrm>
            <a:off x="152400" y="0"/>
            <a:ext cx="8933700" cy="15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solidFill>
                  <a:schemeClr val="dk1"/>
                </a:solidFill>
                <a:highlight>
                  <a:srgbClr val="A61C00"/>
                </a:highlight>
              </a:rPr>
              <a:t>Implications</a:t>
            </a:r>
            <a:r>
              <a:rPr lang="en" sz="3800">
                <a:solidFill>
                  <a:schemeClr val="lt2"/>
                </a:solidFill>
              </a:rPr>
              <a:t> for preparing researchers to do decolonizing archaeology </a:t>
            </a:r>
            <a:endParaRPr sz="3800">
              <a:solidFill>
                <a:schemeClr val="lt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2"/>
              </a:solidFill>
            </a:endParaRPr>
          </a:p>
        </p:txBody>
      </p:sp>
      <p:sp>
        <p:nvSpPr>
          <p:cNvPr id="367" name="Google Shape;367;p52"/>
          <p:cNvSpPr txBox="1"/>
          <p:nvPr/>
        </p:nvSpPr>
        <p:spPr>
          <a:xfrm>
            <a:off x="127825" y="6418500"/>
            <a:ext cx="8868000" cy="44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2"/>
                </a:solidFill>
              </a:rPr>
              <a:t>Fiore-Gartland, B. &amp; Tanweer, A. Community-level data science and its spheres of influence: beyond novelty. eScience Institute (2015).  </a:t>
            </a:r>
            <a:r>
              <a:rPr lang="en" sz="800" u="sng">
                <a:solidFill>
                  <a:schemeClr val="lt2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http://escience.washington.edu/community-level-data-science-and-its-spheres-of-influence-beyond-novelty-squared/</a:t>
            </a:r>
            <a:endParaRPr sz="800" u="sng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53"/>
          <p:cNvSpPr txBox="1">
            <a:spLocks noGrp="1"/>
          </p:cNvSpPr>
          <p:nvPr>
            <p:ph type="title"/>
          </p:nvPr>
        </p:nvSpPr>
        <p:spPr>
          <a:xfrm>
            <a:off x="311700" y="1361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Conclusions</a:t>
            </a:r>
            <a:endParaRPr/>
          </a:p>
        </p:txBody>
      </p:sp>
      <p:sp>
        <p:nvSpPr>
          <p:cNvPr id="373" name="Google Shape;373;p53"/>
          <p:cNvSpPr txBox="1">
            <a:spLocks noGrp="1"/>
          </p:cNvSpPr>
          <p:nvPr>
            <p:ph type="body" idx="1"/>
          </p:nvPr>
        </p:nvSpPr>
        <p:spPr>
          <a:xfrm>
            <a:off x="311700" y="622233"/>
            <a:ext cx="85206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2750" algn="l" rtl="0">
              <a:spcBef>
                <a:spcPts val="0"/>
              </a:spcBef>
              <a:spcAft>
                <a:spcPts val="0"/>
              </a:spcAft>
              <a:buSzPts val="2900"/>
              <a:buChar char="●"/>
            </a:pPr>
            <a:r>
              <a:rPr lang="en" sz="2900"/>
              <a:t>The logics of colonial systems point to unrealised opportunities for decolonising archaeological science</a:t>
            </a:r>
            <a:endParaRPr sz="2900"/>
          </a:p>
          <a:p>
            <a:pPr marL="457200" lvl="0" indent="-412750" algn="l" rtl="0">
              <a:spcBef>
                <a:spcPts val="0"/>
              </a:spcBef>
              <a:spcAft>
                <a:spcPts val="0"/>
              </a:spcAft>
              <a:buSzPts val="2900"/>
              <a:buChar char="●"/>
            </a:pPr>
            <a:r>
              <a:rPr lang="en" sz="2900"/>
              <a:t>Behaviours around data indicate colonial logics of elimination, commodification, and accumulation </a:t>
            </a:r>
            <a:endParaRPr sz="2900"/>
          </a:p>
          <a:p>
            <a:pPr marL="457200" lvl="0" indent="-412750" algn="l" rtl="0">
              <a:spcBef>
                <a:spcPts val="0"/>
              </a:spcBef>
              <a:spcAft>
                <a:spcPts val="0"/>
              </a:spcAft>
              <a:buSzPts val="2900"/>
              <a:buChar char="●"/>
            </a:pPr>
            <a:r>
              <a:rPr lang="en" sz="2900"/>
              <a:t>Galisonian logic devices provide affordances to undoing these colonial logics</a:t>
            </a:r>
            <a:endParaRPr sz="2900"/>
          </a:p>
          <a:p>
            <a:pPr marL="457200" lvl="0" indent="-412750" algn="l" rtl="0">
              <a:spcBef>
                <a:spcPts val="0"/>
              </a:spcBef>
              <a:spcAft>
                <a:spcPts val="0"/>
              </a:spcAft>
              <a:buSzPts val="2900"/>
              <a:buChar char="●"/>
            </a:pPr>
            <a:r>
              <a:rPr lang="en" sz="2900"/>
              <a:t>Evidence of these affordances is uneven in archaeological science, but increasing</a:t>
            </a:r>
            <a:endParaRPr sz="2900"/>
          </a:p>
          <a:p>
            <a:pPr marL="457200" lvl="0" indent="-412750" algn="l" rtl="0">
              <a:spcBef>
                <a:spcPts val="0"/>
              </a:spcBef>
              <a:spcAft>
                <a:spcPts val="0"/>
              </a:spcAft>
              <a:buSzPts val="2900"/>
              <a:buChar char="●"/>
            </a:pPr>
            <a:r>
              <a:rPr lang="en" sz="2900"/>
              <a:t>Normal research activities offer many opportunities for decolonising actions</a:t>
            </a:r>
            <a:endParaRPr sz="29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7E46755-F3D5-8B4B-83F0-083C0EDB08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C4B134-B410-B94E-86D1-87EA1666AE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263" y="25597"/>
            <a:ext cx="7908966" cy="44919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62A08DE-31F3-504C-9F19-422631BAE4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263" y="4013959"/>
            <a:ext cx="7908966" cy="2818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8008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EB72DF4-B1FA-B14D-9B94-D5E915F8FF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45160"/>
            <a:ext cx="9144000" cy="5567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8582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body" idx="1"/>
          </p:nvPr>
        </p:nvSpPr>
        <p:spPr>
          <a:xfrm>
            <a:off x="311700" y="241600"/>
            <a:ext cx="8617988" cy="585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0" lvl="0" indent="-742950">
              <a:buSzPct val="100000"/>
              <a:buFont typeface="+mj-lt"/>
              <a:buAutoNum type="arabicPeriod"/>
            </a:pPr>
            <a:r>
              <a:rPr lang="en-US" sz="4000" dirty="0"/>
              <a:t>Manually </a:t>
            </a:r>
            <a:r>
              <a:rPr lang="en" sz="4000" dirty="0">
                <a:solidFill>
                  <a:schemeClr val="dk1"/>
                </a:solidFill>
                <a:highlight>
                  <a:srgbClr val="A61C00"/>
                </a:highlight>
              </a:rPr>
              <a:t>downloaded</a:t>
            </a:r>
            <a:r>
              <a:rPr lang="en-US" sz="4000" dirty="0"/>
              <a:t> the R code files for all paper on the list</a:t>
            </a:r>
          </a:p>
          <a:p>
            <a:pPr marL="762000" lvl="0" indent="-742950">
              <a:buSzPct val="100000"/>
              <a:buFont typeface="+mj-lt"/>
              <a:buAutoNum type="arabicPeriod"/>
            </a:pPr>
            <a:r>
              <a:rPr lang="en" sz="4000" dirty="0">
                <a:solidFill>
                  <a:schemeClr val="dk1"/>
                </a:solidFill>
                <a:highlight>
                  <a:srgbClr val="A61C00"/>
                </a:highlight>
              </a:rPr>
              <a:t>Imported</a:t>
            </a:r>
            <a:r>
              <a:rPr lang="en-US" sz="4000" dirty="0"/>
              <a:t> code from plain text, Word, PDF, HTML files (with exclusions)</a:t>
            </a:r>
          </a:p>
          <a:p>
            <a:pPr marL="762000" lvl="0" indent="-742950">
              <a:buSzPct val="100000"/>
              <a:buFont typeface="+mj-lt"/>
              <a:buAutoNum type="arabicPeriod"/>
            </a:pPr>
            <a:r>
              <a:rPr lang="en-US" sz="4000" dirty="0"/>
              <a:t>Used a function originally written by Clemens Schmid for </a:t>
            </a:r>
            <a:r>
              <a:rPr lang="en-US" sz="4000" dirty="0" err="1"/>
              <a:t>rrtools</a:t>
            </a:r>
            <a:r>
              <a:rPr lang="en-US" sz="4000" dirty="0"/>
              <a:t> to </a:t>
            </a:r>
            <a:r>
              <a:rPr lang="en" sz="4000" dirty="0">
                <a:solidFill>
                  <a:schemeClr val="dk1"/>
                </a:solidFill>
                <a:highlight>
                  <a:srgbClr val="A61C00"/>
                </a:highlight>
              </a:rPr>
              <a:t>extract package names</a:t>
            </a:r>
            <a:r>
              <a:rPr lang="en-US" sz="4000" dirty="0"/>
              <a:t> from the code</a:t>
            </a:r>
            <a:endParaRPr sz="4000" dirty="0"/>
          </a:p>
        </p:txBody>
      </p:sp>
    </p:spTree>
    <p:extLst>
      <p:ext uri="{BB962C8B-B14F-4D97-AF65-F5344CB8AC3E}">
        <p14:creationId xmlns:p14="http://schemas.microsoft.com/office/powerpoint/2010/main" val="9037249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>
            <a:spLocks noGrp="1"/>
          </p:cNvSpPr>
          <p:nvPr>
            <p:ph type="title"/>
          </p:nvPr>
        </p:nvSpPr>
        <p:spPr>
          <a:xfrm>
            <a:off x="311700" y="593430"/>
            <a:ext cx="8520600" cy="575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indent="-438150" algn="ctr">
              <a:buSzPts val="3300"/>
            </a:pPr>
            <a:r>
              <a:rPr lang="en-US" sz="8800" dirty="0">
                <a:solidFill>
                  <a:schemeClr val="lt2"/>
                </a:solidFill>
              </a:rPr>
              <a:t>What R packages are archaeologists </a:t>
            </a:r>
            <a:r>
              <a:rPr lang="en-US" sz="9600" dirty="0">
                <a:highlight>
                  <a:srgbClr val="A61C00"/>
                </a:highlight>
              </a:rPr>
              <a:t>using</a:t>
            </a:r>
            <a:r>
              <a:rPr lang="en-US" sz="9600" dirty="0">
                <a:solidFill>
                  <a:schemeClr val="tx2"/>
                </a:solidFill>
              </a:rPr>
              <a:t>?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C1982C0-E609-564D-82C7-647DBD9A5F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461" y="0"/>
            <a:ext cx="79130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951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657FDA65-18B1-C94E-9632-1414E43B7B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461" y="0"/>
            <a:ext cx="79130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6974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1DCAEC38-525D-0149-83ED-2C5B0FA7F5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263746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529</TotalTime>
  <Words>1039</Words>
  <Application>Microsoft Macintosh PowerPoint</Application>
  <PresentationFormat>On-screen Show (4:3)</PresentationFormat>
  <Paragraphs>77</Paragraphs>
  <Slides>22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4" baseType="lpstr">
      <vt:lpstr>Arial</vt:lpstr>
      <vt:lpstr>Simple Dark</vt:lpstr>
      <vt:lpstr>Digital Ecosystems in Archaeological Science: A History and Taxonomy of R packages in Archaeology</vt:lpstr>
      <vt:lpstr>PowerPoint Presentation</vt:lpstr>
      <vt:lpstr>PowerPoint Presentation</vt:lpstr>
      <vt:lpstr>PowerPoint Presentation</vt:lpstr>
      <vt:lpstr>PowerPoint Presentation</vt:lpstr>
      <vt:lpstr>What R packages are archaeologists using?</vt:lpstr>
      <vt:lpstr>PowerPoint Presentation</vt:lpstr>
      <vt:lpstr>PowerPoint Presentation</vt:lpstr>
      <vt:lpstr>PowerPoint Presentation</vt:lpstr>
      <vt:lpstr>PowerPoint Presentation</vt:lpstr>
      <vt:lpstr>How has use of R packages by archaeologists changed over time?</vt:lpstr>
      <vt:lpstr>PowerPoint Presentation</vt:lpstr>
      <vt:lpstr>PowerPoint Presentation</vt:lpstr>
      <vt:lpstr>What kinds of R packages are archaeologists making?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 Galisonian logic devices as affordances for decolonizing archaeology</dc:title>
  <cp:lastModifiedBy>Ben Marwick</cp:lastModifiedBy>
  <cp:revision>29</cp:revision>
  <dcterms:modified xsi:type="dcterms:W3CDTF">2021-06-16T06:37:32Z</dcterms:modified>
</cp:coreProperties>
</file>